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96" r:id="rId2"/>
  </p:sldMasterIdLst>
  <p:notesMasterIdLst>
    <p:notesMasterId r:id="rId8"/>
  </p:notesMasterIdLst>
  <p:handoutMasterIdLst>
    <p:handoutMasterId r:id="rId9"/>
  </p:handoutMasterIdLst>
  <p:sldIdLst>
    <p:sldId id="259" r:id="rId3"/>
    <p:sldId id="260" r:id="rId4"/>
    <p:sldId id="261" r:id="rId5"/>
    <p:sldId id="262" r:id="rId6"/>
    <p:sldId id="263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6" d="100"/>
          <a:sy n="76" d="100"/>
        </p:scale>
        <p:origin x="3264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5CF323-270F-40CB-AF7A-2CC26EA6359D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18FF5F-08C6-42CE-9569-5553047FA3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342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BAAEB5-4261-4237-8ADA-E8D5149DBCDC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6D280D-8141-4FE3-84FA-10127734B4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67340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6D280D-8141-4FE3-84FA-10127734B4A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81769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 bwMode="ltGray"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9804383" y="2931219"/>
            <a:ext cx="1280160" cy="4572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33BCB2B-1AF8-4FC0-8A17-C0E6D40426BF}" type="datetime1">
              <a:rPr lang="en-US" smtClean="0"/>
              <a:t>3/9/2017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8077183" y="2930267"/>
            <a:ext cx="1727200" cy="4572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1093451" y="361748"/>
            <a:ext cx="996949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401CF334-2D5C-4859-84A6-CA7E6E43FAE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609599" y="2624917"/>
            <a:ext cx="7247467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accent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09600" y="1126867"/>
            <a:ext cx="112776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60237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6C92A-CAD7-4B96-8A25-64B92E050815}" type="datetime1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24232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34F62-EA7E-4D70-AF22-BD86757D3155}" type="datetime1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143000"/>
            <a:ext cx="8331200" cy="5190423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1143000"/>
            <a:ext cx="2540000" cy="5190423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48637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3"/>
          <p:cNvSpPr>
            <a:spLocks noGrp="1"/>
          </p:cNvSpPr>
          <p:nvPr>
            <p:ph type="dt" sz="half" idx="2"/>
          </p:nvPr>
        </p:nvSpPr>
        <p:spPr>
          <a:xfrm>
            <a:off x="8782048" y="432590"/>
            <a:ext cx="1276352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tx1"/>
                </a:solidFill>
              </a:defRPr>
            </a:lvl1pPr>
          </a:lstStyle>
          <a:p>
            <a:fld id="{AEF53E84-C9AC-42E6-BCCB-90EC2A56B8E3}" type="datetime1">
              <a:rPr lang="en-US" smtClean="0"/>
              <a:t>3/9/2017</a:t>
            </a:fld>
            <a:endParaRPr lang="en-US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7010400" y="432590"/>
            <a:ext cx="176784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0899648" y="329018"/>
            <a:ext cx="1016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chemeClr val="bg1"/>
                </a:solidFill>
              </a:defRPr>
            </a:lvl1pPr>
          </a:lstStyle>
          <a:p>
            <a:fld id="{401CF334-2D5C-4859-84A6-CA7E6E43FAE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88238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3FA8F-E4AE-4BCB-ADE0-9DECA7A16747}" type="datetime1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3367088"/>
            <a:ext cx="103632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accent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1981201"/>
            <a:ext cx="103632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440285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EA8D5-A1EF-4995-BB5E-D278733DC501}" type="datetime1">
              <a:rPr lang="en-US" smtClean="0"/>
              <a:t>3/9/2017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2249425"/>
            <a:ext cx="5384800" cy="3998975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249425"/>
            <a:ext cx="5384800" cy="3998975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02587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>
          <a:xfrm>
            <a:off x="8782048" y="466456"/>
            <a:ext cx="1276352" cy="457200"/>
          </a:xfrm>
        </p:spPr>
        <p:txBody>
          <a:bodyPr rtlCol="0"/>
          <a:lstStyle/>
          <a:p>
            <a:fld id="{1EA8C313-C41C-438F-9ABA-0F5C940ADB13}" type="datetime1">
              <a:rPr lang="en-US" smtClean="0"/>
              <a:t>3/9/2017</a:t>
            </a:fld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1"/>
          </p:nvPr>
        </p:nvSpPr>
        <p:spPr>
          <a:xfrm>
            <a:off x="10899648" y="362884"/>
            <a:ext cx="1016000" cy="365760"/>
          </a:xfrm>
        </p:spPr>
        <p:txBody>
          <a:bodyPr rtlCol="0"/>
          <a:lstStyle/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2"/>
          </p:nvPr>
        </p:nvSpPr>
        <p:spPr>
          <a:xfrm>
            <a:off x="7010400" y="466456"/>
            <a:ext cx="1767840" cy="457200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91073" y="2369859"/>
            <a:ext cx="5389033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294968" y="1906310"/>
            <a:ext cx="5389033" cy="457200"/>
          </a:xfrm>
          <a:solidFill>
            <a:schemeClr val="bg1">
              <a:alpha val="25000"/>
            </a:schemeClr>
          </a:solidFill>
          <a:ln w="12700">
            <a:noFill/>
          </a:ln>
        </p:spPr>
        <p:txBody>
          <a:bodyPr anchor="ctr">
            <a:noAutofit/>
          </a:bodyPr>
          <a:lstStyle>
            <a:lvl1pPr marL="45720" indent="0">
              <a:buNone/>
              <a:defRPr sz="1900" b="0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508000" y="2369859"/>
            <a:ext cx="5388864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906310"/>
            <a:ext cx="5388864" cy="457200"/>
          </a:xfrm>
          <a:solidFill>
            <a:schemeClr val="bg1">
              <a:alpha val="25000"/>
            </a:schemeClr>
          </a:solidFill>
          <a:ln w="12700">
            <a:noFill/>
          </a:ln>
        </p:spPr>
        <p:txBody>
          <a:bodyPr anchor="ctr">
            <a:noAutofit/>
          </a:bodyPr>
          <a:lstStyle>
            <a:lvl1pPr marL="45720" indent="0">
              <a:buNone/>
              <a:defRPr sz="1900" b="0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804340"/>
            <a:ext cx="11176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52893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13"/>
          <p:cNvSpPr>
            <a:spLocks noGrp="1"/>
          </p:cNvSpPr>
          <p:nvPr>
            <p:ph type="dt" sz="half" idx="2"/>
          </p:nvPr>
        </p:nvSpPr>
        <p:spPr>
          <a:xfrm>
            <a:off x="8782048" y="432590"/>
            <a:ext cx="1276352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tx2"/>
                </a:solidFill>
              </a:defRPr>
            </a:lvl1pPr>
          </a:lstStyle>
          <a:p>
            <a:fld id="{BCD7CAB1-3B26-4557-B57F-DA3E294B9278}" type="datetime1">
              <a:rPr lang="en-US" smtClean="0"/>
              <a:t>3/9/2017</a:t>
            </a:fld>
            <a:endParaRPr lang="en-US"/>
          </a:p>
        </p:txBody>
      </p:sp>
      <p:sp>
        <p:nvSpPr>
          <p:cNvPr id="7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7010400" y="432590"/>
            <a:ext cx="176784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0899648" y="329018"/>
            <a:ext cx="1016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chemeClr val="bg2"/>
                </a:solidFill>
              </a:defRPr>
            </a:lvl1pPr>
          </a:lstStyle>
          <a:p>
            <a:fld id="{401CF334-2D5C-4859-84A6-CA7E6E43FAE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43000"/>
            <a:ext cx="10972800" cy="1069848"/>
          </a:xfrm>
        </p:spPr>
        <p:txBody>
          <a:bodyPr anchor="ctr"/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39355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941E0-B930-4E4F-B101-1077B3800E20}" type="datetime1">
              <a:rPr lang="en-US" smtClean="0"/>
              <a:t>3/9/2017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7734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40AC2-8591-468F-9A21-0A84DF454DEF}" type="datetime1">
              <a:rPr lang="en-US" smtClean="0"/>
              <a:t>3/9/2017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03200" y="776287"/>
            <a:ext cx="6803136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7137995" y="2010727"/>
            <a:ext cx="4511040" cy="4617720"/>
          </a:xfrm>
        </p:spPr>
        <p:txBody>
          <a:bodyPr/>
          <a:lstStyle>
            <a:lvl1pPr marL="9144" indent="0"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37995" y="1101970"/>
            <a:ext cx="451104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4735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A9968-A8E7-4C22-B7AC-58FCBCCC98E9}" type="datetime1">
              <a:rPr lang="en-US" smtClean="0"/>
              <a:t>3/9/2017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38228" y="1143000"/>
            <a:ext cx="6096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17924" y="3274309"/>
            <a:ext cx="34544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53913" y="1109161"/>
            <a:ext cx="782404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en-US"/>
              <a:t>Click to edit Master title style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1744780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8782048" y="432590"/>
            <a:ext cx="1276352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tx1"/>
                </a:solidFill>
              </a:defRPr>
            </a:lvl1pPr>
          </a:lstStyle>
          <a:p>
            <a:fld id="{5739D9E8-B0FF-4E40-8A65-1C1B44D4BA58}" type="datetime1">
              <a:rPr lang="en-US" smtClean="0"/>
              <a:t>3/9/2017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7010400" y="432590"/>
            <a:ext cx="176784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0899648" y="329018"/>
            <a:ext cx="1016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chemeClr val="bg2"/>
                </a:solidFill>
              </a:defRPr>
            </a:lvl1pPr>
          </a:lstStyle>
          <a:p>
            <a:fld id="{401CF334-2D5C-4859-84A6-CA7E6E43FAE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09600" y="1927697"/>
            <a:ext cx="109728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821273"/>
            <a:ext cx="109728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/>
              <a:t>Click to edit Master title style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35591809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1">
            <a:lumMod val="40000"/>
            <a:lumOff val="60000"/>
          </a:schemeClr>
        </a:buClr>
        <a:buSzPct val="60000"/>
        <a:buFont typeface="Wingdings 3" panose="05040102010807070707" pitchFamily="18" charset="2"/>
        <a:buChar char="u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1">
            <a:lumMod val="40000"/>
            <a:lumOff val="60000"/>
          </a:schemeClr>
        </a:buClr>
        <a:buSzPct val="60000"/>
        <a:buFont typeface="Wingdings 3" panose="05040102010807070707" pitchFamily="18" charset="2"/>
        <a:buChar char="u"/>
        <a:defRPr kumimoji="0" sz="2600" kern="1200">
          <a:solidFill>
            <a:schemeClr val="tx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>
            <a:lumMod val="40000"/>
            <a:lumOff val="60000"/>
          </a:schemeClr>
        </a:buClr>
        <a:buSzPct val="60000"/>
        <a:buFont typeface="Wingdings 3" panose="05040102010807070707" pitchFamily="18" charset="2"/>
        <a:buChar char="u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>
            <a:lumMod val="40000"/>
            <a:lumOff val="60000"/>
          </a:schemeClr>
        </a:buClr>
        <a:buSzPct val="60000"/>
        <a:buFont typeface="Wingdings 3" panose="05040102010807070707" pitchFamily="18" charset="2"/>
        <a:buChar char="u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1">
            <a:lumMod val="40000"/>
            <a:lumOff val="60000"/>
          </a:schemeClr>
        </a:buClr>
        <a:buSzPct val="60000"/>
        <a:buFont typeface="Wingdings 3" panose="05040102010807070707" pitchFamily="18" charset="2"/>
        <a:buChar char="u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1">
            <a:lumMod val="40000"/>
            <a:lumOff val="60000"/>
          </a:schemeClr>
        </a:buClr>
        <a:buSzPct val="60000"/>
        <a:buFont typeface="Wingdings 3" panose="05040102010807070707" pitchFamily="18" charset="2"/>
        <a:buChar char="u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1">
            <a:lumMod val="40000"/>
            <a:lumOff val="60000"/>
          </a:schemeClr>
        </a:buClr>
        <a:buSzPct val="60000"/>
        <a:buFont typeface="Wingdings 3" panose="05040102010807070707" pitchFamily="18" charset="2"/>
        <a:buChar char="u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1">
            <a:lumMod val="40000"/>
            <a:lumOff val="60000"/>
          </a:schemeClr>
        </a:buClr>
        <a:buSzPct val="60000"/>
        <a:buFont typeface="Wingdings 3" panose="05040102010807070707" pitchFamily="18" charset="2"/>
        <a:buChar char="u"/>
        <a:defRPr kumimoji="0" sz="1500" kern="1200">
          <a:solidFill>
            <a:schemeClr val="tx2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1">
            <a:lumMod val="40000"/>
            <a:lumOff val="60000"/>
          </a:schemeClr>
        </a:buClr>
        <a:buSzPct val="60000"/>
        <a:buFont typeface="Wingdings 3" panose="05040102010807070707" pitchFamily="18" charset="2"/>
        <a:buChar char="u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0" orient="horz" pos="2160" userDrawn="1">
          <p15:clr>
            <a:srgbClr val="F26B43"/>
          </p15:clr>
        </p15:guide>
        <p15:guide id="1" pos="3840" userDrawn="1">
          <p15:clr>
            <a:srgbClr val="F26B43"/>
          </p15:clr>
        </p15:guide>
        <p15:guide id="2" orient="horz" pos="384" userDrawn="1">
          <p15:clr>
            <a:srgbClr val="F26B43"/>
          </p15:clr>
        </p15:guide>
        <p15:guide id="3" orient="horz" pos="393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16.3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THE HOLOCAUST</a:t>
            </a:r>
          </a:p>
        </p:txBody>
      </p:sp>
    </p:spTree>
    <p:extLst>
      <p:ext uri="{BB962C8B-B14F-4D97-AF65-F5344CB8AC3E}">
        <p14:creationId xmlns:p14="http://schemas.microsoft.com/office/powerpoint/2010/main" val="1497665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027" y="1391478"/>
            <a:ext cx="5346133" cy="3816625"/>
          </a:xfrm>
        </p:spPr>
      </p:pic>
      <p:sp>
        <p:nvSpPr>
          <p:cNvPr id="4" name="Text Placeholder 3"/>
          <p:cNvSpPr>
            <a:spLocks noGrp="1"/>
          </p:cNvSpPr>
          <p:nvPr>
            <p:ph type="body" idx="2"/>
          </p:nvPr>
        </p:nvSpPr>
        <p:spPr>
          <a:xfrm>
            <a:off x="6289472" y="1158159"/>
            <a:ext cx="5902528" cy="4648653"/>
          </a:xfrm>
        </p:spPr>
        <p:txBody>
          <a:bodyPr>
            <a:noAutofit/>
          </a:bodyPr>
          <a:lstStyle/>
          <a:p>
            <a:pPr marL="294894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</a:rPr>
              <a:t>Jews were blamed for defeats in WWI, 1935 Nuremberg laws took away citizenship of Jews</a:t>
            </a:r>
          </a:p>
          <a:p>
            <a:pPr marL="294894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</a:rPr>
              <a:t>1938 Kristallnacht “Night of Broken Glass” German storm troopers raided homes and businesses of Jews</a:t>
            </a:r>
          </a:p>
          <a:p>
            <a:pPr marL="294894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</a:rPr>
              <a:t>Jews attempted to flee Germany, countries around Germany created refugee restrictions </a:t>
            </a:r>
          </a:p>
          <a:p>
            <a:pPr marL="294894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</a:rPr>
              <a:t>U.S. only accepted 100,000 refugees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7137995" y="280335"/>
            <a:ext cx="4511040" cy="877824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THE PERSECUTION BEGINS</a:t>
            </a:r>
          </a:p>
        </p:txBody>
      </p:sp>
    </p:spTree>
    <p:extLst>
      <p:ext uri="{BB962C8B-B14F-4D97-AF65-F5344CB8AC3E}">
        <p14:creationId xmlns:p14="http://schemas.microsoft.com/office/powerpoint/2010/main" val="2755861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602" y="1775790"/>
            <a:ext cx="5900037" cy="3697357"/>
          </a:xfrm>
        </p:spPr>
      </p:pic>
      <p:sp>
        <p:nvSpPr>
          <p:cNvPr id="4" name="Text Placeholder 3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pPr marL="294894" indent="-28575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</a:rPr>
              <a:t>934 passengers on a ship to St. Louis </a:t>
            </a:r>
          </a:p>
          <a:p>
            <a:pPr marL="294894" indent="-28575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</a:rPr>
              <a:t>740 of them Jews with immigration papers</a:t>
            </a:r>
          </a:p>
          <a:p>
            <a:pPr marL="294894" indent="-28575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</a:rPr>
              <a:t>Rejected by the U.S. and sent back to Europe, more than half of them killed later in the Holocaust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THE PERSECUTION BEGINS (CONT.)</a:t>
            </a:r>
          </a:p>
        </p:txBody>
      </p:sp>
    </p:spTree>
    <p:extLst>
      <p:ext uri="{BB962C8B-B14F-4D97-AF65-F5344CB8AC3E}">
        <p14:creationId xmlns:p14="http://schemas.microsoft.com/office/powerpoint/2010/main" val="1448724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139" y="1637904"/>
            <a:ext cx="4899405" cy="3669110"/>
          </a:xfrm>
        </p:spPr>
      </p:pic>
      <p:sp>
        <p:nvSpPr>
          <p:cNvPr id="4" name="Text Placeholder 3"/>
          <p:cNvSpPr>
            <a:spLocks noGrp="1"/>
          </p:cNvSpPr>
          <p:nvPr>
            <p:ph type="body" idx="2"/>
          </p:nvPr>
        </p:nvSpPr>
        <p:spPr>
          <a:xfrm>
            <a:off x="5936975" y="1308362"/>
            <a:ext cx="6255025" cy="4617720"/>
          </a:xfrm>
        </p:spPr>
        <p:txBody>
          <a:bodyPr>
            <a:normAutofit fontScale="92500" lnSpcReduction="10000"/>
          </a:bodyPr>
          <a:lstStyle/>
          <a:p>
            <a:pPr marL="294894" indent="-285750"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</a:rPr>
              <a:t>Policy of genocide to rid Europe of Jews</a:t>
            </a:r>
          </a:p>
          <a:p>
            <a:pPr marL="294894" indent="-285750"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</a:rPr>
              <a:t>Rested on belief that Aryans were seen as the superior race </a:t>
            </a:r>
          </a:p>
          <a:p>
            <a:pPr marL="294894" indent="-285750"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</a:rPr>
              <a:t>Attacked other groups who were seen as “inferior”</a:t>
            </a:r>
          </a:p>
          <a:p>
            <a:pPr marL="294894" indent="-285750"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</a:rPr>
              <a:t>Created Elite Nazi “security squadrons” </a:t>
            </a:r>
          </a:p>
          <a:p>
            <a:pPr marL="294894" indent="-285750"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</a:rPr>
              <a:t>Forced Jews into miserable ghettoes to work for German industry</a:t>
            </a:r>
          </a:p>
          <a:p>
            <a:pPr marL="294894" indent="-285750"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</a:rPr>
              <a:t>Concentration camps cramped thousands of Jews into tight spaces and most ended up dying</a:t>
            </a:r>
          </a:p>
          <a:p>
            <a:pPr marL="294894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7071735" y="333344"/>
            <a:ext cx="4511040" cy="877824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HITLER’S “FINAL SOLUTION”</a:t>
            </a:r>
          </a:p>
        </p:txBody>
      </p:sp>
    </p:spTree>
    <p:extLst>
      <p:ext uri="{BB962C8B-B14F-4D97-AF65-F5344CB8AC3E}">
        <p14:creationId xmlns:p14="http://schemas.microsoft.com/office/powerpoint/2010/main" val="4162932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" y="1788092"/>
            <a:ext cx="6038574" cy="3827917"/>
          </a:xfrm>
        </p:spPr>
      </p:pic>
      <p:sp>
        <p:nvSpPr>
          <p:cNvPr id="4" name="Text Placeholder 3"/>
          <p:cNvSpPr>
            <a:spLocks noGrp="1"/>
          </p:cNvSpPr>
          <p:nvPr>
            <p:ph type="body" idx="2"/>
          </p:nvPr>
        </p:nvSpPr>
        <p:spPr>
          <a:xfrm>
            <a:off x="6241774" y="1118402"/>
            <a:ext cx="5830956" cy="4617720"/>
          </a:xfrm>
        </p:spPr>
        <p:txBody>
          <a:bodyPr/>
          <a:lstStyle/>
          <a:p>
            <a:pPr marL="294894" indent="-285750"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</a:rPr>
              <a:t>1942 meeting in </a:t>
            </a:r>
            <a:r>
              <a:rPr lang="en-US" sz="2600" dirty="0" err="1">
                <a:solidFill>
                  <a:schemeClr val="bg1"/>
                </a:solidFill>
              </a:rPr>
              <a:t>Wannsee</a:t>
            </a:r>
            <a:r>
              <a:rPr lang="en-US" sz="2600" dirty="0">
                <a:solidFill>
                  <a:schemeClr val="bg1"/>
                </a:solidFill>
              </a:rPr>
              <a:t>, decided to begin a new mass murder of Jews using poison gas</a:t>
            </a:r>
          </a:p>
          <a:p>
            <a:pPr marL="294894" indent="-285750"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</a:rPr>
              <a:t>Built 6 death camps in Poland</a:t>
            </a:r>
          </a:p>
          <a:p>
            <a:pPr marL="294894" indent="-285750"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</a:rPr>
              <a:t>Auschwitz was largest death camp with large gas chambers, could murder 12,000 a day</a:t>
            </a:r>
          </a:p>
          <a:p>
            <a:pPr marL="294894" indent="-285750"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</a:rPr>
              <a:t>Tried to hide evidence by cremating bodies</a:t>
            </a:r>
          </a:p>
          <a:p>
            <a:pPr marL="294894" indent="-285750"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</a:rPr>
              <a:t>Estimated 6 million Jews were killed during the Holocaust</a:t>
            </a:r>
          </a:p>
          <a:p>
            <a:pPr marL="294894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7137995" y="240578"/>
            <a:ext cx="4511040" cy="877824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THE FINAL STAGE</a:t>
            </a:r>
          </a:p>
        </p:txBody>
      </p:sp>
    </p:spTree>
    <p:extLst>
      <p:ext uri="{BB962C8B-B14F-4D97-AF65-F5344CB8AC3E}">
        <p14:creationId xmlns:p14="http://schemas.microsoft.com/office/powerpoint/2010/main" val="545015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heet lightning design template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Century Gothic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Horizon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2159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28575" h="4127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dirty="0"/>
        </a:defPPr>
      </a:lstStyle>
      <a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a:style>
    </a:spDef>
    <a:lnDef>
      <a:spPr/>
      <a:bodyPr/>
      <a:lstStyle/>
      <a:style>
        <a:lnRef idx="1">
          <a:schemeClr val="accent2"/>
        </a:lnRef>
        <a:fillRef idx="0">
          <a:schemeClr val="accent2"/>
        </a:fillRef>
        <a:effectRef idx="0">
          <a:schemeClr val="accent2"/>
        </a:effectRef>
        <a:fontRef idx="minor">
          <a:schemeClr val="tx1"/>
        </a:fontRef>
      </a:style>
    </a:lnDef>
    <a:txDef>
      <a:spPr>
        <a:noFill/>
        <a:ln>
          <a:solidFill>
            <a:schemeClr val="bg2"/>
          </a:solidFill>
        </a:ln>
      </a:spPr>
      <a:bodyPr wrap="square" rtlCol="0" anchor="ctr" anchorCtr="1">
        <a:spAutoFit/>
      </a:bodyPr>
      <a:lstStyle>
        <a:defPPr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Sheet lightning design template" id="{3C7F4788-DDC0-4920-9533-B71320CCC66E}" vid="{0908A3B0-C8DC-46EA-AE85-02A6416ABACD}"/>
    </a:ext>
  </a:extLst>
</a:theme>
</file>

<file path=ppt/theme/theme2.xml><?xml version="1.0" encoding="utf-8"?>
<a:theme xmlns:a="http://schemas.openxmlformats.org/drawingml/2006/main" name="Office Theme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Century Gothic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Horizon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2159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28575" h="41275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Century Gothic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Horizon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2159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28575" h="41275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BD327B88-09D0-470A-ABD6-1E03323FAF8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Sheet lightning design slides</Template>
  <TotalTime>0</TotalTime>
  <Words>227</Words>
  <Application>Microsoft Office PowerPoint</Application>
  <PresentationFormat>Widescreen</PresentationFormat>
  <Paragraphs>25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Century Gothic</vt:lpstr>
      <vt:lpstr>Wingdings 3</vt:lpstr>
      <vt:lpstr>Sheet lightning design template</vt:lpstr>
      <vt:lpstr>THE HOLOCAUST</vt:lpstr>
      <vt:lpstr>THE PERSECUTION BEGINS</vt:lpstr>
      <vt:lpstr>THE PERSECUTION BEGINS (CONT.)</vt:lpstr>
      <vt:lpstr>HITLER’S “FINAL SOLUTION”</vt:lpstr>
      <vt:lpstr>THE FINAL STAGE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2017-03-09T18:15:47Z</dcterms:created>
  <dcterms:modified xsi:type="dcterms:W3CDTF">2017-03-09T19:14:54Z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TC034605759991</vt:lpwstr>
  </property>
</Properties>
</file>